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94"/>
      </p:cViewPr>
      <p:guideLst>
        <p:guide orient="horz" pos="2162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4BEA-F23B-49EC-9D8D-01B276EF80D5}" type="datetimeFigureOut">
              <a:rPr lang="zh-CN" altLang="en-US"/>
              <a:pPr>
                <a:defRPr/>
              </a:pPr>
              <a:t>2007-1-1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37B2-B656-43AE-8798-C7DAA2AA6E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AA5E9-3CDB-471E-96C8-EBC0D02CAA83}" type="datetimeFigureOut">
              <a:rPr lang="zh-CN" altLang="en-US"/>
              <a:pPr>
                <a:defRPr/>
              </a:pPr>
              <a:t>2007-1-1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5017F-5A4F-43D9-8A94-1827BB49DA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C792-679E-41F0-AA20-08B8E226A8CB}" type="datetimeFigureOut">
              <a:rPr lang="zh-CN" altLang="en-US"/>
              <a:pPr>
                <a:defRPr/>
              </a:pPr>
              <a:t>2007-1-1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0CF1-1D49-43E9-8E36-A092371CAD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5E01-28BB-404C-8E6F-18BEBB8D9871}" type="datetimeFigureOut">
              <a:rPr lang="zh-CN" altLang="en-US"/>
              <a:pPr>
                <a:defRPr/>
              </a:pPr>
              <a:t>2007-1-1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EAB2-5A5C-457A-97A4-60EE656168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D34E7-D637-428E-9D4B-ADBB875B4962}" type="datetimeFigureOut">
              <a:rPr lang="zh-CN" altLang="en-US"/>
              <a:pPr>
                <a:defRPr/>
              </a:pPr>
              <a:t>2007-1-1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F1BB-5AB1-4782-AFFC-4D46A025A8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9F1B-861D-4C9D-A4E6-91F70A047445}" type="datetimeFigureOut">
              <a:rPr lang="zh-CN" altLang="en-US"/>
              <a:pPr>
                <a:defRPr/>
              </a:pPr>
              <a:t>2007-1-1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4D2-0777-4FE9-8A74-D197254B8A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9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05CCA-64A9-49DE-8098-391F77D5E503}" type="datetimeFigureOut">
              <a:rPr lang="zh-CN" altLang="en-US"/>
              <a:pPr>
                <a:defRPr/>
              </a:pPr>
              <a:t>2007-1-1</a:t>
            </a:fld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72A7E-C6F4-4529-9447-19715DB6F5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9AFA-E62A-4ABC-ABAE-49542484B14C}" type="datetimeFigureOut">
              <a:rPr lang="zh-CN" altLang="en-US"/>
              <a:pPr>
                <a:defRPr/>
              </a:pPr>
              <a:t>2007-1-1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74886-991D-48DC-8945-503D09254B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0600-346D-4B7E-BD2F-DA37A3E8F8EE}" type="datetimeFigureOut">
              <a:rPr lang="zh-CN" altLang="en-US"/>
              <a:pPr>
                <a:defRPr/>
              </a:pPr>
              <a:t>2007-1-1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05FAC-907E-4374-A417-267FA4D48E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CA74-9FB0-482B-AEAA-E2B7112084F7}" type="datetimeFigureOut">
              <a:rPr lang="zh-CN" altLang="en-US"/>
              <a:pPr>
                <a:defRPr/>
              </a:pPr>
              <a:t>2007-1-1</a:t>
            </a:fld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EC506-4987-434C-B9C2-DEB1D25D7A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383B-FDED-4F00-BA0A-DBD4621DBDE8}" type="datetimeFigureOut">
              <a:rPr lang="zh-CN" altLang="en-US"/>
              <a:pPr>
                <a:defRPr/>
              </a:pPr>
              <a:t>2007-1-1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0F28E-BCFD-4411-8B5E-4EEF6C88ED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706117-6495-4D33-8021-2CF99E9FC882}" type="datetimeFigureOut">
              <a:rPr lang="zh-CN" altLang="en-US"/>
              <a:pPr>
                <a:defRPr/>
              </a:pPr>
              <a:t>2007-1-1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53C2E4-1097-4199-B829-D4D4B89EB4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微软雅黑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/>
          <a:cs typeface="微软雅黑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/>
          <a:cs typeface="微软雅黑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/>
          <a:cs typeface="微软雅黑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/>
          <a:cs typeface="微软雅黑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../../../../RDWorksV8/RDWorksV8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H01673.MP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MAH01675.MP4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ctrTitle"/>
          </p:nvPr>
        </p:nvSpPr>
        <p:spPr>
          <a:xfrm>
            <a:off x="684213" y="1819275"/>
            <a:ext cx="7772400" cy="1538288"/>
          </a:xfrm>
        </p:spPr>
        <p:txBody>
          <a:bodyPr/>
          <a:lstStyle/>
          <a:p>
            <a:pPr eaLnBrk="1" hangingPunct="1"/>
            <a:r>
              <a:rPr lang="zh-CN" altLang="en-US" sz="8000" smtClean="0">
                <a:solidFill>
                  <a:srgbClr val="00B0F0"/>
                </a:solidFill>
                <a:latin typeface="华文楷体"/>
                <a:ea typeface="华文楷体"/>
                <a:cs typeface="华文楷体"/>
              </a:rPr>
              <a:t>激  光  加  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2"/>
          <p:cNvSpPr>
            <a:spLocks noGrp="1"/>
          </p:cNvSpPr>
          <p:nvPr>
            <p:ph idx="1"/>
          </p:nvPr>
        </p:nvSpPr>
        <p:spPr>
          <a:xfrm>
            <a:off x="457200" y="808038"/>
            <a:ext cx="8229600" cy="5334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2400" b="1" smtClean="0"/>
              <a:t>3、RDWorksV8</a:t>
            </a:r>
            <a:r>
              <a:rPr lang="zh-CN" altLang="en-US" sz="2400" b="1" smtClean="0"/>
              <a:t>软件基本操作</a:t>
            </a:r>
          </a:p>
        </p:txBody>
      </p:sp>
      <p:pic>
        <p:nvPicPr>
          <p:cNvPr id="2253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49438"/>
            <a:ext cx="137953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0" y="1708150"/>
            <a:ext cx="668496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323850" y="3435350"/>
            <a:ext cx="20161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Franklin Gothic Book"/>
                <a:ea typeface="黑体" pitchFamily="2" charset="-122"/>
              </a:rPr>
              <a:t>RDWorksV8</a:t>
            </a:r>
            <a:r>
              <a:rPr lang="zh-CN" altLang="en-US">
                <a:latin typeface="Franklin Gothic Book"/>
                <a:ea typeface="黑体" pitchFamily="2" charset="-122"/>
              </a:rPr>
              <a:t>导入文件格式：</a:t>
            </a:r>
            <a:endParaRPr lang="en-US" altLang="zh-CN">
              <a:latin typeface="Franklin Gothic Book"/>
              <a:ea typeface="黑体" pitchFamily="2" charset="-122"/>
            </a:endParaRPr>
          </a:p>
          <a:p>
            <a:r>
              <a:rPr lang="zh-CN" altLang="en-US">
                <a:latin typeface="Franklin Gothic Book"/>
                <a:ea typeface="黑体" pitchFamily="2" charset="-122"/>
              </a:rPr>
              <a:t>矢量图：</a:t>
            </a:r>
            <a:r>
              <a:rPr lang="en-US" altLang="zh-CN">
                <a:latin typeface="Franklin Gothic Book"/>
                <a:ea typeface="黑体" pitchFamily="2" charset="-122"/>
              </a:rPr>
              <a:t>Dxf、Ai</a:t>
            </a:r>
          </a:p>
          <a:p>
            <a:r>
              <a:rPr lang="zh-CN" altLang="en-US">
                <a:latin typeface="Franklin Gothic Book"/>
                <a:ea typeface="黑体" pitchFamily="2" charset="-122"/>
              </a:rPr>
              <a:t>位图</a:t>
            </a:r>
            <a:r>
              <a:rPr lang="en-US" altLang="zh-CN">
                <a:latin typeface="Franklin Gothic Book"/>
                <a:ea typeface="黑体" pitchFamily="2" charset="-122"/>
              </a:rPr>
              <a:t>Bmp、Gif</a:t>
            </a:r>
          </a:p>
          <a:p>
            <a:endParaRPr lang="en-US" altLang="zh-CN">
              <a:latin typeface="Franklin Gothic Book"/>
              <a:ea typeface="黑体" pitchFamily="2" charset="-122"/>
            </a:endParaRPr>
          </a:p>
          <a:p>
            <a:r>
              <a:rPr lang="zh-CN" altLang="en-US">
                <a:latin typeface="Franklin Gothic Book"/>
                <a:ea typeface="黑体" pitchFamily="2" charset="-122"/>
              </a:rPr>
              <a:t>可以用</a:t>
            </a:r>
            <a:r>
              <a:rPr lang="en-US" altLang="zh-CN">
                <a:latin typeface="Franklin Gothic Book"/>
                <a:ea typeface="黑体" pitchFamily="2" charset="-122"/>
              </a:rPr>
              <a:t>AutoCAD</a:t>
            </a:r>
            <a:r>
              <a:rPr lang="zh-CN" altLang="en-US">
                <a:latin typeface="Franklin Gothic Book"/>
                <a:ea typeface="黑体" pitchFamily="2" charset="-122"/>
              </a:rPr>
              <a:t>画好</a:t>
            </a:r>
            <a:r>
              <a:rPr lang="zh-CN" altLang="zh-CN">
                <a:latin typeface="Franklin Gothic Book"/>
                <a:ea typeface="黑体" pitchFamily="2" charset="-122"/>
              </a:rPr>
              <a:t>矢量图</a:t>
            </a:r>
            <a:r>
              <a:rPr lang="zh-CN" altLang="en-US">
                <a:latin typeface="Franklin Gothic Book"/>
                <a:ea typeface="黑体" pitchFamily="2" charset="-122"/>
              </a:rPr>
              <a:t>，存储成</a:t>
            </a:r>
            <a:r>
              <a:rPr lang="en-US" altLang="zh-CN">
                <a:latin typeface="Franklin Gothic Book"/>
                <a:ea typeface="黑体" pitchFamily="2" charset="-122"/>
              </a:rPr>
              <a:t>Dxf</a:t>
            </a:r>
            <a:r>
              <a:rPr lang="zh-CN" altLang="en-US">
                <a:latin typeface="Franklin Gothic Book"/>
                <a:ea typeface="黑体" pitchFamily="2" charset="-122"/>
              </a:rPr>
              <a:t>格式用</a:t>
            </a:r>
            <a:r>
              <a:rPr lang="en-US" altLang="zh-CN">
                <a:latin typeface="Franklin Gothic Book"/>
                <a:ea typeface="黑体" pitchFamily="2" charset="-122"/>
              </a:rPr>
              <a:t>RDWorksV8</a:t>
            </a:r>
            <a:r>
              <a:rPr lang="zh-CN" altLang="en-US">
                <a:latin typeface="Franklin Gothic Book"/>
                <a:ea typeface="黑体" pitchFamily="2" charset="-122"/>
              </a:rPr>
              <a:t>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内容占位符 2"/>
          <p:cNvSpPr>
            <a:spLocks noGrp="1"/>
          </p:cNvSpPr>
          <p:nvPr>
            <p:ph idx="1"/>
          </p:nvPr>
        </p:nvSpPr>
        <p:spPr>
          <a:xfrm>
            <a:off x="457200" y="398463"/>
            <a:ext cx="8229600" cy="389413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b="1" smtClean="0"/>
              <a:t>4、</a:t>
            </a:r>
            <a:r>
              <a:rPr lang="zh-CN" altLang="en-US" b="1" smtClean="0"/>
              <a:t>零件加工步骤</a:t>
            </a:r>
            <a:endParaRPr lang="en-US" altLang="zh-CN" b="1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000" smtClean="0"/>
              <a:t>开机步骤：电脑</a:t>
            </a:r>
            <a:r>
              <a:rPr lang="en-US" altLang="zh-CN" sz="2000" smtClean="0"/>
              <a:t>→</a:t>
            </a:r>
            <a:r>
              <a:rPr lang="zh-CN" altLang="en-US" sz="2000" smtClean="0"/>
              <a:t>水冷开关</a:t>
            </a:r>
            <a:r>
              <a:rPr lang="en-US" altLang="zh-CN" sz="2000" smtClean="0"/>
              <a:t>→</a:t>
            </a:r>
            <a:r>
              <a:rPr lang="zh-CN" altLang="en-US" sz="2000" smtClean="0"/>
              <a:t>急停开关</a:t>
            </a:r>
            <a:r>
              <a:rPr lang="en-US" altLang="zh-CN" sz="2000" smtClean="0"/>
              <a:t>→</a:t>
            </a:r>
            <a:r>
              <a:rPr lang="zh-CN" altLang="en-US" sz="2000" smtClean="0"/>
              <a:t>主机开关</a:t>
            </a:r>
            <a:r>
              <a:rPr lang="en-US" altLang="zh-CN" sz="2000" smtClean="0"/>
              <a:t>→</a:t>
            </a:r>
            <a:r>
              <a:rPr lang="zh-CN" altLang="en-US" sz="2000" smtClean="0">
                <a:solidFill>
                  <a:srgbClr val="FF0000"/>
                </a:solidFill>
              </a:rPr>
              <a:t>激光开关</a:t>
            </a:r>
            <a:endParaRPr lang="en-US" altLang="zh-CN" sz="200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000" smtClean="0"/>
              <a:t>关机步骤则相反。</a:t>
            </a:r>
            <a:endParaRPr lang="en-US" altLang="zh-CN" sz="20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000" smtClean="0"/>
              <a:t>（</a:t>
            </a:r>
            <a:r>
              <a:rPr lang="en-US" altLang="zh-CN" sz="2000" smtClean="0"/>
              <a:t>1</a:t>
            </a:r>
            <a:r>
              <a:rPr lang="zh-CN" altLang="en-US" sz="2000" smtClean="0"/>
              <a:t>）、用</a:t>
            </a:r>
            <a:r>
              <a:rPr lang="en-US" altLang="zh-CN" sz="2000" smtClean="0"/>
              <a:t>RDWorksV8</a:t>
            </a:r>
            <a:r>
              <a:rPr lang="zh-CN" altLang="en-US" sz="2000" smtClean="0"/>
              <a:t>打开零件加工文件</a:t>
            </a:r>
            <a:r>
              <a:rPr lang="en-US" altLang="zh-CN" sz="2000" smtClean="0"/>
              <a:t>→</a:t>
            </a:r>
            <a:r>
              <a:rPr lang="zh-CN" altLang="en-US" sz="2000" smtClean="0"/>
              <a:t>下载</a:t>
            </a:r>
            <a:endParaRPr lang="en-US" altLang="zh-CN" sz="20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000" smtClean="0"/>
              <a:t>（</a:t>
            </a:r>
            <a:r>
              <a:rPr lang="en-US" altLang="zh-CN" sz="2000" smtClean="0"/>
              <a:t>2</a:t>
            </a:r>
            <a:r>
              <a:rPr lang="zh-CN" altLang="en-US" sz="2000" smtClean="0"/>
              <a:t>）、在控制面板：文件</a:t>
            </a:r>
            <a:r>
              <a:rPr lang="en-US" altLang="zh-CN" sz="2000" smtClean="0"/>
              <a:t>→</a:t>
            </a:r>
            <a:r>
              <a:rPr lang="zh-CN" altLang="en-US" sz="2000" smtClean="0"/>
              <a:t>选择零件加工文件</a:t>
            </a:r>
            <a:r>
              <a:rPr lang="en-US" altLang="zh-CN" sz="2000" smtClean="0"/>
              <a:t>→</a:t>
            </a:r>
            <a:r>
              <a:rPr lang="zh-CN" altLang="en-US" sz="2000" smtClean="0"/>
              <a:t>确定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000" smtClean="0"/>
              <a:t>（</a:t>
            </a:r>
            <a:r>
              <a:rPr lang="en-US" altLang="zh-CN" sz="2000" smtClean="0"/>
              <a:t>3</a:t>
            </a:r>
            <a:r>
              <a:rPr lang="zh-CN" altLang="en-US" sz="2000" smtClean="0"/>
              <a:t>）、戴好防护眼镜，放好材料，调整激光头高度（有调整块）</a:t>
            </a:r>
            <a:endParaRPr lang="en-US" altLang="zh-CN" sz="20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000" smtClean="0"/>
              <a:t>（</a:t>
            </a:r>
            <a:r>
              <a:rPr lang="en-US" altLang="zh-CN" sz="2000" smtClean="0"/>
              <a:t>4</a:t>
            </a:r>
            <a:r>
              <a:rPr lang="zh-CN" altLang="en-US" sz="2000" smtClean="0"/>
              <a:t>）、移动激光头至加工点（材料左上角</a:t>
            </a:r>
            <a:r>
              <a:rPr lang="en-US" altLang="zh-CN" sz="2000" smtClean="0"/>
              <a:t>,</a:t>
            </a:r>
            <a:r>
              <a:rPr lang="zh-CN" altLang="en-US" sz="2000" smtClean="0"/>
              <a:t>要节约材料）</a:t>
            </a:r>
            <a:endParaRPr lang="en-US" altLang="zh-CN" sz="20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000" smtClean="0"/>
              <a:t>（</a:t>
            </a:r>
            <a:r>
              <a:rPr lang="en-US" altLang="zh-CN" sz="2000" smtClean="0"/>
              <a:t>5</a:t>
            </a:r>
            <a:r>
              <a:rPr lang="zh-CN" altLang="en-US" sz="2000" smtClean="0"/>
              <a:t>）、定位</a:t>
            </a:r>
            <a:r>
              <a:rPr lang="en-US" altLang="zh-CN" sz="2000" smtClean="0"/>
              <a:t>→</a:t>
            </a:r>
            <a:r>
              <a:rPr lang="zh-CN" altLang="en-US" sz="2000" smtClean="0"/>
              <a:t>边框</a:t>
            </a:r>
            <a:r>
              <a:rPr lang="en-US" altLang="zh-CN" sz="2000" smtClean="0"/>
              <a:t>→</a:t>
            </a:r>
            <a:r>
              <a:rPr lang="zh-CN" altLang="en-US" sz="2000" smtClean="0"/>
              <a:t>打开</a:t>
            </a:r>
            <a:r>
              <a:rPr lang="zh-CN" altLang="en-US" sz="2000" smtClean="0">
                <a:solidFill>
                  <a:srgbClr val="FF0000"/>
                </a:solidFill>
              </a:rPr>
              <a:t>激光开关</a:t>
            </a:r>
            <a:r>
              <a:rPr lang="en-US" altLang="zh-CN" sz="2000" smtClean="0"/>
              <a:t>→</a:t>
            </a:r>
            <a:r>
              <a:rPr lang="zh-CN" altLang="en-US" sz="2000" smtClean="0"/>
              <a:t>启动（等待零件加工完成）</a:t>
            </a:r>
            <a:endParaRPr lang="en-US" altLang="zh-CN" sz="20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000" smtClean="0"/>
              <a:t>（</a:t>
            </a:r>
            <a:r>
              <a:rPr lang="en-US" altLang="zh-CN" sz="2000" smtClean="0"/>
              <a:t>6</a:t>
            </a:r>
            <a:r>
              <a:rPr lang="zh-CN" altLang="en-US" sz="2000" smtClean="0"/>
              <a:t>）、关闭</a:t>
            </a:r>
            <a:r>
              <a:rPr lang="zh-CN" altLang="en-US" sz="2000" smtClean="0">
                <a:solidFill>
                  <a:srgbClr val="FF0000"/>
                </a:solidFill>
              </a:rPr>
              <a:t>激光开关</a:t>
            </a:r>
            <a:r>
              <a:rPr lang="en-US" altLang="zh-CN" sz="2000" smtClean="0"/>
              <a:t>→</a:t>
            </a:r>
            <a:r>
              <a:rPr lang="zh-CN" altLang="en-US" sz="2000" smtClean="0"/>
              <a:t>等会打开仓门拿零件，放好眼镜（完成工作）</a:t>
            </a:r>
            <a:endParaRPr lang="en-US" altLang="zh-CN" sz="20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000" smtClean="0">
                <a:solidFill>
                  <a:srgbClr val="FF0000"/>
                </a:solidFill>
              </a:rPr>
              <a:t>注：激光开关必须开始加工才能打开，加工好必须关闭（保护激光器）</a:t>
            </a:r>
            <a:endParaRPr lang="en-US" altLang="zh-CN" sz="2000" smtClean="0">
              <a:solidFill>
                <a:srgbClr val="FF0000"/>
              </a:solidFill>
            </a:endParaRPr>
          </a:p>
        </p:txBody>
      </p:sp>
      <p:sp>
        <p:nvSpPr>
          <p:cNvPr id="23554" name="内容占位符 2"/>
          <p:cNvSpPr txBox="1">
            <a:spLocks/>
          </p:cNvSpPr>
          <p:nvPr/>
        </p:nvSpPr>
        <p:spPr bwMode="auto">
          <a:xfrm>
            <a:off x="468313" y="4292600"/>
            <a:ext cx="8229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</a:pPr>
            <a:r>
              <a:rPr lang="en-US" altLang="zh-CN" sz="3200" b="1">
                <a:latin typeface="Franklin Gothic Book"/>
                <a:ea typeface="黑体" pitchFamily="2" charset="-122"/>
              </a:rPr>
              <a:t>5、</a:t>
            </a:r>
            <a:r>
              <a:rPr lang="zh-CN" altLang="en-US" sz="3200" b="1">
                <a:latin typeface="Franklin Gothic Book"/>
                <a:ea typeface="黑体" pitchFamily="2" charset="-122"/>
              </a:rPr>
              <a:t>安全操作注意事项</a:t>
            </a:r>
            <a:endParaRPr lang="en-US" altLang="zh-CN" sz="3200" b="1">
              <a:latin typeface="Franklin Gothic Book"/>
              <a:ea typeface="黑体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</a:pPr>
            <a:r>
              <a:rPr lang="zh-CN" altLang="en-US" sz="2000">
                <a:latin typeface="Franklin Gothic Book"/>
                <a:ea typeface="黑体" pitchFamily="2" charset="-122"/>
              </a:rPr>
              <a:t>（</a:t>
            </a:r>
            <a:r>
              <a:rPr lang="en-US" altLang="zh-CN" sz="2000">
                <a:latin typeface="Franklin Gothic Book"/>
                <a:ea typeface="黑体" pitchFamily="2" charset="-122"/>
              </a:rPr>
              <a:t>1</a:t>
            </a:r>
            <a:r>
              <a:rPr lang="zh-CN" altLang="en-US" sz="2000">
                <a:latin typeface="Franklin Gothic Book"/>
                <a:ea typeface="黑体" pitchFamily="2" charset="-122"/>
              </a:rPr>
              <a:t>）、加工过程中必须戴好防护眼镜</a:t>
            </a:r>
            <a:endParaRPr lang="en-US" altLang="zh-CN" sz="2000">
              <a:latin typeface="Franklin Gothic Book"/>
              <a:ea typeface="黑体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</a:pPr>
            <a:r>
              <a:rPr lang="zh-CN" altLang="en-US" sz="2000">
                <a:latin typeface="Franklin Gothic Book"/>
                <a:ea typeface="黑体" pitchFamily="2" charset="-122"/>
              </a:rPr>
              <a:t>（</a:t>
            </a:r>
            <a:r>
              <a:rPr lang="en-US" altLang="zh-CN" sz="2000">
                <a:latin typeface="Franklin Gothic Book"/>
                <a:ea typeface="黑体" pitchFamily="2" charset="-122"/>
              </a:rPr>
              <a:t>2</a:t>
            </a:r>
            <a:r>
              <a:rPr lang="zh-CN" altLang="en-US" sz="2000">
                <a:latin typeface="Franklin Gothic Book"/>
                <a:ea typeface="黑体" pitchFamily="2" charset="-122"/>
              </a:rPr>
              <a:t>）、严禁加工会产生有毒气体的材料     如：</a:t>
            </a:r>
            <a:r>
              <a:rPr lang="en-US" altLang="zh-CN" sz="2000">
                <a:latin typeface="Franklin Gothic Book"/>
                <a:ea typeface="黑体" pitchFamily="2" charset="-122"/>
              </a:rPr>
              <a:t>PVC（</a:t>
            </a:r>
            <a:r>
              <a:rPr lang="zh-CN" altLang="en-US" sz="2000">
                <a:latin typeface="Franklin Gothic Book"/>
                <a:ea typeface="黑体" pitchFamily="2" charset="-122"/>
              </a:rPr>
              <a:t>聚氯乙烯）</a:t>
            </a:r>
            <a:endParaRPr lang="en-US" altLang="zh-CN" sz="2000">
              <a:latin typeface="Franklin Gothic Book"/>
              <a:ea typeface="黑体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</a:pPr>
            <a:r>
              <a:rPr lang="zh-CN" altLang="en-US" sz="2000">
                <a:latin typeface="Franklin Gothic Book"/>
                <a:ea typeface="黑体" pitchFamily="2" charset="-122"/>
              </a:rPr>
              <a:t>（</a:t>
            </a:r>
            <a:r>
              <a:rPr lang="en-US" altLang="zh-CN" sz="2000">
                <a:latin typeface="Franklin Gothic Book"/>
                <a:ea typeface="黑体" pitchFamily="2" charset="-122"/>
              </a:rPr>
              <a:t>3</a:t>
            </a:r>
            <a:r>
              <a:rPr lang="zh-CN" altLang="en-US" sz="2000">
                <a:latin typeface="Franklin Gothic Book"/>
                <a:ea typeface="黑体" pitchFamily="2" charset="-122"/>
              </a:rPr>
              <a:t>）、机器运行时必须有人看守</a:t>
            </a:r>
            <a:endParaRPr lang="en-US" altLang="zh-CN" sz="2000">
              <a:latin typeface="Franklin Gothic Book"/>
              <a:ea typeface="黑体" pitchFamily="2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</a:pPr>
            <a:r>
              <a:rPr lang="zh-CN" altLang="en-US" sz="2000">
                <a:latin typeface="Franklin Gothic Book"/>
                <a:ea typeface="黑体" pitchFamily="2" charset="-122"/>
              </a:rPr>
              <a:t>（</a:t>
            </a:r>
            <a:r>
              <a:rPr lang="en-US" altLang="zh-CN" sz="2000">
                <a:latin typeface="Franklin Gothic Book"/>
                <a:ea typeface="黑体" pitchFamily="2" charset="-122"/>
              </a:rPr>
              <a:t>4</a:t>
            </a:r>
            <a:r>
              <a:rPr lang="zh-CN" altLang="en-US" sz="2000">
                <a:latin typeface="Franklin Gothic Book"/>
                <a:ea typeface="黑体" pitchFamily="2" charset="-122"/>
              </a:rPr>
              <a:t>）、按照零配件加工步骤操作，如有问题立即提出，不要私自操作</a:t>
            </a:r>
            <a:endParaRPr lang="en-US" altLang="zh-CN" sz="2000">
              <a:latin typeface="Franklin Gothic Book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zh-CN" altLang="en-US" sz="4800" smtClean="0"/>
              <a:t>三、附    录</a:t>
            </a:r>
          </a:p>
        </p:txBody>
      </p:sp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mtClean="0"/>
              <a:t>1、D90M</a:t>
            </a:r>
            <a:r>
              <a:rPr lang="zh-CN" altLang="en-US" smtClean="0"/>
              <a:t>激光加工参数选择原则</a:t>
            </a:r>
            <a:endParaRPr lang="en-US" altLang="zh-CN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800" smtClean="0"/>
              <a:t>用中等的功率加工，通过调节速度以达到加工目的</a:t>
            </a:r>
            <a:endParaRPr lang="en-US" altLang="zh-CN" sz="28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mtClean="0"/>
              <a:t>2、</a:t>
            </a:r>
            <a:r>
              <a:rPr lang="zh-CN" altLang="en-US" smtClean="0"/>
              <a:t>加工参数表</a:t>
            </a:r>
          </a:p>
        </p:txBody>
      </p:sp>
      <p:graphicFrame>
        <p:nvGraphicFramePr>
          <p:cNvPr id="24648" name="Group 72"/>
          <p:cNvGraphicFramePr>
            <a:graphicFrameLocks noGrp="1"/>
          </p:cNvGraphicFramePr>
          <p:nvPr/>
        </p:nvGraphicFramePr>
        <p:xfrm>
          <a:off x="590550" y="3429000"/>
          <a:ext cx="8085138" cy="2935288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676400"/>
                <a:gridCol w="1531938"/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材料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加工类型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厚度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功率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速度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水平扫描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mm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亚克力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切割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1mm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60%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50mm/s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3mm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60%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25mm/s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4mm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60%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15mm/s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扫描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12%-16%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450-500mm/s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0.06-0.08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</a:tr>
              <a:tr h="3825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A4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纸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切割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30%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100mm/s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9CC"/>
                    </a:solidFill>
                  </a:tcPr>
                </a:tc>
              </a:tr>
              <a:tr h="4413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扫描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10%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500-600mm/s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黑体" pitchFamily="2" charset="-122"/>
                        </a:rPr>
                        <a:t>0.06-0.08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/>
                        <a:ea typeface="黑体" pitchFamily="2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3068961"/>
            <a:ext cx="6624736" cy="108012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Thanks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457200" y="1557338"/>
            <a:ext cx="8229600" cy="723900"/>
          </a:xfrm>
        </p:spPr>
        <p:txBody>
          <a:bodyPr/>
          <a:lstStyle/>
          <a:p>
            <a:pPr algn="l" eaLnBrk="1" hangingPunct="1"/>
            <a:r>
              <a:rPr lang="en-US" altLang="zh-CN" sz="3600" smtClean="0"/>
              <a:t>1</a:t>
            </a:r>
            <a:r>
              <a:rPr lang="zh-CN" altLang="en-US" sz="3600" smtClean="0"/>
              <a:t>、激光的概述</a:t>
            </a:r>
          </a:p>
        </p:txBody>
      </p:sp>
      <p:sp>
        <p:nvSpPr>
          <p:cNvPr id="14338" name="内容占位符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938588"/>
          </a:xfrm>
        </p:spPr>
        <p:txBody>
          <a:bodyPr/>
          <a:lstStyle/>
          <a:p>
            <a:pPr marL="0" indent="457200" eaLnBrk="1" hangingPunct="1">
              <a:buFont typeface="Wingdings 2" pitchFamily="18" charset="2"/>
              <a:buNone/>
            </a:pPr>
            <a:r>
              <a:rPr lang="zh-CN" altLang="en-US" smtClean="0"/>
              <a:t>  </a:t>
            </a:r>
            <a:r>
              <a:rPr lang="zh-CN" altLang="en-US" sz="2800" smtClean="0"/>
              <a:t>激光作为一种光，与自然界中其他光的一样，是由原子（或分子、离子）跃迁产生的，并自发辐射引起的。</a:t>
            </a:r>
            <a:endParaRPr lang="en-US" altLang="zh-CN" sz="2800" smtClean="0"/>
          </a:p>
          <a:p>
            <a:pPr marL="0" indent="457200" eaLnBrk="1" hangingPunct="1">
              <a:buFont typeface="Wingdings 2" pitchFamily="18" charset="2"/>
              <a:buNone/>
            </a:pPr>
            <a:r>
              <a:rPr lang="zh-CN" altLang="en-US" sz="2800" smtClean="0"/>
              <a:t>不同的是，普通光自始至终是由自发辐射产生的，含有不同频率、波长、颜色，并向各个方向传播。激光只在最初极短的时间内依赖于自发辐射，此后的过程完全由受激辐射决定的，激光具非常纯正的颜色，几乎无发散的方向性，极高的发光强度</a:t>
            </a:r>
            <a:r>
              <a:rPr lang="zh-CN" altLang="en-US" smtClean="0"/>
              <a:t>。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39750" y="581025"/>
            <a:ext cx="7561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800">
                <a:latin typeface="Franklin Gothic Book"/>
                <a:ea typeface="黑体" pitchFamily="2" charset="-122"/>
              </a:rPr>
              <a:t>一、综   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08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CN" sz="3600" dirty="0" smtClean="0">
                <a:cs typeface="+mj-cs"/>
              </a:rPr>
              <a:t>2</a:t>
            </a:r>
            <a:r>
              <a:rPr lang="zh-CN" altLang="en-US" sz="3600" dirty="0" smtClean="0">
                <a:cs typeface="+mj-cs"/>
              </a:rPr>
              <a:t>、激光的原理</a:t>
            </a:r>
            <a:endParaRPr lang="zh-CN" altLang="en-US" sz="3600" dirty="0">
              <a:cs typeface="+mj-cs"/>
            </a:endParaRPr>
          </a:p>
        </p:txBody>
      </p:sp>
      <p:sp>
        <p:nvSpPr>
          <p:cNvPr id="15362" name="内容占位符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2736850"/>
          </a:xfrm>
        </p:spPr>
        <p:txBody>
          <a:bodyPr/>
          <a:lstStyle/>
          <a:p>
            <a:pPr marL="0" indent="457200" eaLnBrk="1" hangingPunct="1">
              <a:buFont typeface="Wingdings 2" pitchFamily="18" charset="2"/>
              <a:buNone/>
            </a:pPr>
            <a:r>
              <a:rPr lang="zh-CN" altLang="en-US" smtClean="0"/>
              <a:t>  光是从组成物质的原子中发射出来的，原子获得能量后处于不稳定状态（激发状态），它会以光子的形式把能量发射出去，然后通过干预使光子队列中的光子们的光学特性一样，步调极其一致，形成激光。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50" y="3644900"/>
            <a:ext cx="7920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3、</a:t>
            </a:r>
            <a:r>
              <a:rPr lang="zh-CN" alt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激光与普通光比较主要有四个特点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03350" y="4437063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Franklin Gothic Book"/>
                <a:ea typeface="黑体" pitchFamily="2" charset="-122"/>
              </a:rPr>
              <a:t>单色性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6600" y="4437063"/>
            <a:ext cx="18002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Franklin Gothic Book"/>
                <a:ea typeface="黑体" pitchFamily="2" charset="-122"/>
              </a:rPr>
              <a:t>相干性</a:t>
            </a:r>
            <a:endParaRPr lang="en-US" altLang="zh-CN" sz="3200">
              <a:latin typeface="Franklin Gothic Book"/>
              <a:ea typeface="黑体" pitchFamily="2" charset="-122"/>
            </a:endParaRPr>
          </a:p>
          <a:p>
            <a:endParaRPr lang="zh-CN" altLang="en-US">
              <a:latin typeface="Franklin Gothic Book"/>
              <a:ea typeface="黑体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03350" y="5230813"/>
            <a:ext cx="15843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Franklin Gothic Book"/>
                <a:ea typeface="黑体" pitchFamily="2" charset="-122"/>
              </a:rPr>
              <a:t>方向性</a:t>
            </a:r>
            <a:endParaRPr lang="en-US" altLang="zh-CN" sz="3200">
              <a:latin typeface="Franklin Gothic Book"/>
              <a:ea typeface="黑体" pitchFamily="2" charset="-122"/>
            </a:endParaRPr>
          </a:p>
          <a:p>
            <a:endParaRPr lang="zh-CN" altLang="en-US">
              <a:latin typeface="Franklin Gothic Book"/>
              <a:ea typeface="黑体" pitchFamily="2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25813" y="5230813"/>
            <a:ext cx="167798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latin typeface="Franklin Gothic Book"/>
                <a:ea typeface="黑体" pitchFamily="2" charset="-122"/>
              </a:rPr>
              <a:t>高亮度</a:t>
            </a:r>
            <a:endParaRPr lang="en-US" altLang="zh-CN" sz="3200">
              <a:latin typeface="Franklin Gothic Book"/>
              <a:ea typeface="黑体" pitchFamily="2" charset="-122"/>
            </a:endParaRPr>
          </a:p>
          <a:p>
            <a:endParaRPr lang="zh-CN" altLang="en-US">
              <a:latin typeface="Franklin Gothic Book"/>
              <a:ea typeface="黑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48263" y="4365625"/>
            <a:ext cx="3600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Franklin Gothic Book"/>
                <a:ea typeface="黑体" pitchFamily="2" charset="-122"/>
              </a:rPr>
              <a:t>一种光所包含的波长范围越小，它的颜色越纯。激光的波长非常窄，所以激光单色性远远超过任何一种单色光源。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48263" y="4724400"/>
            <a:ext cx="36004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Franklin Gothic Book"/>
                <a:ea typeface="黑体" pitchFamily="2" charset="-122"/>
              </a:rPr>
              <a:t>激光自身就是相干光，振动频率相同。单色性、方向性越好，相干性就越好。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48263" y="4149725"/>
            <a:ext cx="3600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Franklin Gothic Book"/>
                <a:ea typeface="黑体" pitchFamily="2" charset="-122"/>
              </a:rPr>
              <a:t>方向性是光束的指向性，光束发散角越小，方向性越好。激光由谐振腔对光振荡方向进行限制，沿着腔轴方向受激辐射才能振荡放大。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48263" y="4298950"/>
            <a:ext cx="3600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Franklin Gothic Book"/>
                <a:ea typeface="黑体" pitchFamily="2" charset="-122"/>
              </a:rPr>
              <a:t>亮度就是光源在单位面积内的发光强度，光向某一方向的单位立体角内发射的功率，称之为光源在该方向上的亮度。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49288"/>
          </a:xfrm>
        </p:spPr>
        <p:txBody>
          <a:bodyPr/>
          <a:lstStyle/>
          <a:p>
            <a:pPr algn="l" eaLnBrk="1" hangingPunct="1"/>
            <a:r>
              <a:rPr lang="en-US" altLang="zh-CN" sz="3200" smtClean="0"/>
              <a:t>4、</a:t>
            </a:r>
            <a:r>
              <a:rPr lang="zh-CN" altLang="en-US" sz="3200" smtClean="0"/>
              <a:t>激光产生的必要条件（要素）</a:t>
            </a:r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457200" y="1384300"/>
            <a:ext cx="4402138" cy="21891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2000" smtClean="0"/>
              <a:t>1、</a:t>
            </a:r>
            <a:r>
              <a:rPr lang="zh-CN" altLang="en-US" sz="2000" smtClean="0"/>
              <a:t>工作物质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2000" smtClean="0"/>
              <a:t>               ----</a:t>
            </a:r>
            <a:r>
              <a:rPr lang="zh-CN" altLang="en-US" sz="2000" smtClean="0"/>
              <a:t>实现粒子数反转</a:t>
            </a:r>
            <a:endParaRPr lang="en-US" altLang="zh-CN" sz="20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2000" smtClean="0"/>
              <a:t>2、</a:t>
            </a:r>
            <a:r>
              <a:rPr lang="zh-CN" altLang="en-US" sz="2000" smtClean="0"/>
              <a:t>激励能源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000" smtClean="0"/>
              <a:t>               </a:t>
            </a:r>
            <a:r>
              <a:rPr lang="en-US" altLang="zh-CN" sz="2000" smtClean="0"/>
              <a:t>----</a:t>
            </a:r>
            <a:r>
              <a:rPr lang="zh-CN" altLang="en-US" sz="2000" smtClean="0"/>
              <a:t>用什么能量来激发原子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2000" smtClean="0"/>
              <a:t>3、</a:t>
            </a:r>
            <a:r>
              <a:rPr lang="zh-CN" altLang="en-US" sz="2000" smtClean="0"/>
              <a:t>光学谐振腔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000" smtClean="0"/>
              <a:t>               </a:t>
            </a:r>
            <a:r>
              <a:rPr lang="en-US" altLang="zh-CN" sz="2000" smtClean="0"/>
              <a:t>----</a:t>
            </a:r>
            <a:r>
              <a:rPr lang="zh-CN" altLang="en-US" sz="2000" smtClean="0"/>
              <a:t>产生激光的腔体</a:t>
            </a:r>
          </a:p>
        </p:txBody>
      </p:sp>
      <p:sp>
        <p:nvSpPr>
          <p:cNvPr id="16387" name="标题 1"/>
          <p:cNvSpPr txBox="1">
            <a:spLocks noChangeArrowheads="1"/>
          </p:cNvSpPr>
          <p:nvPr/>
        </p:nvSpPr>
        <p:spPr bwMode="auto">
          <a:xfrm>
            <a:off x="468313" y="3573463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200">
                <a:solidFill>
                  <a:schemeClr val="tx2"/>
                </a:solidFill>
                <a:latin typeface="Franklin Gothic Medium" pitchFamily="34" charset="0"/>
                <a:ea typeface="微软雅黑"/>
                <a:cs typeface="微软雅黑"/>
              </a:rPr>
              <a:t>5、</a:t>
            </a:r>
            <a:r>
              <a:rPr lang="zh-CN" altLang="en-US" sz="3200">
                <a:solidFill>
                  <a:schemeClr val="tx2"/>
                </a:solidFill>
                <a:latin typeface="Franklin Gothic Medium" pitchFamily="34" charset="0"/>
                <a:ea typeface="微软雅黑"/>
                <a:cs typeface="微软雅黑"/>
              </a:rPr>
              <a:t>激光器的分类</a:t>
            </a:r>
          </a:p>
        </p:txBody>
      </p:sp>
      <p:sp>
        <p:nvSpPr>
          <p:cNvPr id="16388" name="内容占位符 2"/>
          <p:cNvSpPr txBox="1">
            <a:spLocks noChangeArrowheads="1"/>
          </p:cNvSpPr>
          <p:nvPr/>
        </p:nvSpPr>
        <p:spPr bwMode="auto">
          <a:xfrm>
            <a:off x="395288" y="4292600"/>
            <a:ext cx="83740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</a:pPr>
            <a:r>
              <a:rPr lang="en-US" altLang="zh-CN" sz="2400">
                <a:latin typeface="Franklin Gothic Book"/>
                <a:ea typeface="黑体" pitchFamily="2" charset="-122"/>
              </a:rPr>
              <a:t>1、</a:t>
            </a:r>
            <a:r>
              <a:rPr lang="zh-CN" altLang="en-US" sz="2400">
                <a:latin typeface="Franklin Gothic Book"/>
                <a:ea typeface="黑体" pitchFamily="2" charset="-122"/>
              </a:rPr>
              <a:t>按功率大小分：超大，大，中，小，超小功率激光器</a:t>
            </a:r>
            <a:endParaRPr lang="en-US" altLang="zh-CN" sz="2400">
              <a:latin typeface="Franklin Gothic Book"/>
              <a:ea typeface="黑体" pitchFamily="2" charset="-122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</a:pPr>
            <a:r>
              <a:rPr lang="en-US" altLang="zh-CN" sz="2400">
                <a:latin typeface="Franklin Gothic Book"/>
                <a:ea typeface="黑体" pitchFamily="2" charset="-122"/>
              </a:rPr>
              <a:t>2、</a:t>
            </a:r>
            <a:r>
              <a:rPr lang="zh-CN" altLang="en-US" sz="2400">
                <a:latin typeface="Franklin Gothic Book"/>
                <a:ea typeface="黑体" pitchFamily="2" charset="-122"/>
              </a:rPr>
              <a:t>按激光输出方式分：连续、脉冲和准连续激光器（</a:t>
            </a:r>
            <a:r>
              <a:rPr lang="en-US" altLang="zh-CN" sz="2400">
                <a:latin typeface="Franklin Gothic Book"/>
                <a:ea typeface="黑体" pitchFamily="2" charset="-122"/>
              </a:rPr>
              <a:t>10kHz</a:t>
            </a:r>
            <a:r>
              <a:rPr lang="zh-CN" altLang="en-US" sz="2400">
                <a:latin typeface="Franklin Gothic Book"/>
                <a:ea typeface="黑体" pitchFamily="2" charset="-122"/>
              </a:rPr>
              <a:t>）</a:t>
            </a:r>
            <a:endParaRPr lang="en-US" altLang="zh-CN" sz="2400">
              <a:latin typeface="Franklin Gothic Book"/>
              <a:ea typeface="黑体" pitchFamily="2" charset="-122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</a:pPr>
            <a:r>
              <a:rPr lang="en-US" altLang="zh-CN" sz="2400">
                <a:latin typeface="Franklin Gothic Book"/>
                <a:ea typeface="黑体" pitchFamily="2" charset="-122"/>
              </a:rPr>
              <a:t>3、</a:t>
            </a:r>
            <a:r>
              <a:rPr lang="zh-CN" altLang="en-US" sz="2400">
                <a:latin typeface="Franklin Gothic Book"/>
                <a:ea typeface="黑体" pitchFamily="2" charset="-122"/>
              </a:rPr>
              <a:t>按泵浦（激励）方法分：光泵浦和电</a:t>
            </a:r>
            <a:r>
              <a:rPr lang="zh-CN" altLang="en-US" sz="2400">
                <a:ea typeface="黑体" pitchFamily="2" charset="-122"/>
              </a:rPr>
              <a:t>泵浦</a:t>
            </a:r>
            <a:r>
              <a:rPr lang="zh-CN" altLang="en-US" sz="2400">
                <a:latin typeface="Franklin Gothic Book"/>
                <a:ea typeface="黑体" pitchFamily="2" charset="-122"/>
              </a:rPr>
              <a:t>激光器</a:t>
            </a:r>
            <a:endParaRPr lang="en-US" altLang="zh-CN" sz="2400">
              <a:latin typeface="Franklin Gothic Book"/>
              <a:ea typeface="黑体" pitchFamily="2" charset="-122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None/>
            </a:pPr>
            <a:r>
              <a:rPr lang="en-US" altLang="zh-CN" sz="2400">
                <a:latin typeface="Franklin Gothic Book"/>
                <a:ea typeface="黑体" pitchFamily="2" charset="-122"/>
              </a:rPr>
              <a:t>4、</a:t>
            </a:r>
            <a:r>
              <a:rPr lang="zh-CN" altLang="en-US" sz="2400">
                <a:latin typeface="Franklin Gothic Book"/>
                <a:ea typeface="黑体" pitchFamily="2" charset="-122"/>
              </a:rPr>
              <a:t>按工作物质分：气体、液体、半导体和光纤激光器</a:t>
            </a:r>
            <a:endParaRPr lang="en-US" altLang="zh-CN" sz="2400">
              <a:latin typeface="Franklin Gothic Book"/>
              <a:ea typeface="黑体" pitchFamily="2" charset="-122"/>
            </a:endParaRPr>
          </a:p>
        </p:txBody>
      </p:sp>
      <p:pic>
        <p:nvPicPr>
          <p:cNvPr id="16389" name="图片 5" descr="O]35)2)`1L)}_AQ07HZGPM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419225"/>
            <a:ext cx="40513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706437"/>
          </a:xfrm>
        </p:spPr>
        <p:txBody>
          <a:bodyPr/>
          <a:lstStyle/>
          <a:p>
            <a:pPr algn="l" eaLnBrk="1" hangingPunct="1"/>
            <a:r>
              <a:rPr lang="en-US" altLang="zh-CN" sz="3200" smtClean="0"/>
              <a:t>6、</a:t>
            </a:r>
            <a:r>
              <a:rPr lang="zh-CN" altLang="en-US" sz="3200" smtClean="0"/>
              <a:t>激光的传导方式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508500"/>
            <a:ext cx="2711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508500"/>
            <a:ext cx="2170113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581525"/>
            <a:ext cx="203041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468313" y="1484313"/>
            <a:ext cx="8064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Franklin Gothic Book"/>
                <a:ea typeface="黑体" pitchFamily="2" charset="-122"/>
              </a:rPr>
              <a:t>1、</a:t>
            </a:r>
            <a:r>
              <a:rPr lang="zh-CN" altLang="en-US" sz="2400">
                <a:latin typeface="Franklin Gothic Book"/>
                <a:ea typeface="黑体" pitchFamily="2" charset="-122"/>
              </a:rPr>
              <a:t>光学折返：镜片固定在调架上，调整架由定架和动架组成，通过调整动架实现激光到达指定加工位置。</a:t>
            </a:r>
            <a:endParaRPr lang="en-US" altLang="zh-CN" sz="2400">
              <a:latin typeface="Franklin Gothic Book"/>
              <a:ea typeface="黑体" pitchFamily="2" charset="-122"/>
            </a:endParaRPr>
          </a:p>
          <a:p>
            <a:r>
              <a:rPr lang="en-US" altLang="zh-CN" sz="2400">
                <a:latin typeface="Franklin Gothic Book"/>
                <a:ea typeface="黑体" pitchFamily="2" charset="-122"/>
              </a:rPr>
              <a:t>2、</a:t>
            </a:r>
            <a:r>
              <a:rPr lang="zh-CN" altLang="en-US" sz="2400">
                <a:latin typeface="Franklin Gothic Book"/>
                <a:ea typeface="黑体" pitchFamily="2" charset="-122"/>
              </a:rPr>
              <a:t>柔性光纤：由玻璃或塑料制成的纤维，作为</a:t>
            </a:r>
            <a:r>
              <a:rPr lang="en-US" altLang="zh-CN" sz="2400">
                <a:latin typeface="Franklin Gothic Book"/>
                <a:ea typeface="黑体" pitchFamily="2" charset="-122"/>
              </a:rPr>
              <a:t>“</a:t>
            </a:r>
            <a:r>
              <a:rPr lang="zh-CN" altLang="en-US" sz="2400">
                <a:latin typeface="Franklin Gothic Book"/>
                <a:ea typeface="黑体" pitchFamily="2" charset="-122"/>
              </a:rPr>
              <a:t>光的全反射</a:t>
            </a:r>
            <a:r>
              <a:rPr lang="en-US" altLang="zh-CN" sz="2400">
                <a:latin typeface="Franklin Gothic Book"/>
                <a:ea typeface="黑体" pitchFamily="2" charset="-122"/>
              </a:rPr>
              <a:t>”</a:t>
            </a:r>
            <a:r>
              <a:rPr lang="zh-CN" altLang="en-US" sz="2400">
                <a:latin typeface="Franklin Gothic Book"/>
                <a:ea typeface="黑体" pitchFamily="2" charset="-122"/>
              </a:rPr>
              <a:t>传导介质。</a:t>
            </a:r>
            <a:endParaRPr lang="en-US" altLang="zh-CN" sz="2400">
              <a:latin typeface="Franklin Gothic Book"/>
              <a:ea typeface="黑体" pitchFamily="2" charset="-122"/>
            </a:endParaRPr>
          </a:p>
          <a:p>
            <a:r>
              <a:rPr lang="en-US" altLang="zh-CN" sz="2400">
                <a:latin typeface="Franklin Gothic Book"/>
                <a:ea typeface="黑体" pitchFamily="2" charset="-122"/>
              </a:rPr>
              <a:t>3、</a:t>
            </a:r>
            <a:r>
              <a:rPr lang="zh-CN" altLang="en-US" sz="2400">
                <a:latin typeface="Franklin Gothic Book"/>
                <a:ea typeface="黑体" pitchFamily="2" charset="-122"/>
              </a:rPr>
              <a:t>机械导光臂：由多段相互分离的导光筒通过导光臂旋转关节连接，关节内有反射镜用于改变激光传输方向中，可以扩大激光加工头的活动范围。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smtClean="0"/>
              <a:t>二、非金属激光切割机（</a:t>
            </a:r>
            <a:r>
              <a:rPr lang="en-US" altLang="zh-CN" sz="3200" smtClean="0"/>
              <a:t>D90M</a:t>
            </a:r>
            <a:r>
              <a:rPr lang="zh-CN" altLang="en-US" sz="3200" smtClean="0"/>
              <a:t>）</a:t>
            </a:r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457200" y="1455738"/>
            <a:ext cx="8229600" cy="12525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CN" sz="2400" smtClean="0"/>
              <a:t>1、D90M</a:t>
            </a:r>
            <a:r>
              <a:rPr lang="zh-CN" altLang="en-US" sz="2400" smtClean="0"/>
              <a:t>的结构：机床主体和外围设备</a:t>
            </a:r>
            <a:endParaRPr lang="en-US" altLang="zh-CN" sz="240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zh-CN" altLang="en-US" sz="2400" smtClean="0"/>
              <a:t>机床主体：二氧化碳激光器、飞行光路（光学折返）、激光加工头和工作台组成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603750"/>
            <a:ext cx="799306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681288"/>
            <a:ext cx="5308600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2644775"/>
            <a:ext cx="2449513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内容占位符 2"/>
          <p:cNvSpPr>
            <a:spLocks noGrp="1"/>
          </p:cNvSpPr>
          <p:nvPr>
            <p:ph idx="1"/>
          </p:nvPr>
        </p:nvSpPr>
        <p:spPr>
          <a:xfrm>
            <a:off x="457200" y="879475"/>
            <a:ext cx="8229600" cy="6778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zh-CN" altLang="en-US" sz="2400" smtClean="0"/>
              <a:t>外围设备：计算机、水冷系统、吹气系统和排气系统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1175" y="1546225"/>
            <a:ext cx="18145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527175"/>
            <a:ext cx="30241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644900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860800"/>
            <a:ext cx="35274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546225"/>
            <a:ext cx="249872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内容占位符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762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mtClean="0"/>
              <a:t>D90M</a:t>
            </a:r>
            <a:r>
              <a:rPr lang="zh-CN" altLang="en-US" smtClean="0"/>
              <a:t>控制面板的操作</a:t>
            </a:r>
            <a:endParaRPr lang="en-US" altLang="zh-CN" smtClean="0"/>
          </a:p>
          <a:p>
            <a:pPr marL="0" indent="0" eaLnBrk="1" hangingPunct="1">
              <a:buFont typeface="Wingdings 2" pitchFamily="18" charset="2"/>
              <a:buNone/>
            </a:pPr>
            <a:endParaRPr lang="zh-CN" altLang="en-US" smtClean="0"/>
          </a:p>
        </p:txBody>
      </p:sp>
      <p:pic>
        <p:nvPicPr>
          <p:cNvPr id="20482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6481763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1412875"/>
            <a:ext cx="25558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132263"/>
            <a:ext cx="2555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内容占位符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334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zh-CN" sz="2400" smtClean="0"/>
              <a:t>2、D90M</a:t>
            </a:r>
            <a:r>
              <a:rPr lang="zh-CN" altLang="en-US" sz="2400" smtClean="0"/>
              <a:t>工作原理图</a:t>
            </a:r>
          </a:p>
        </p:txBody>
      </p:sp>
      <p:pic>
        <p:nvPicPr>
          <p:cNvPr id="21506" name="Picture 3" descr="D90W非金属激光切割机工作原理示意图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33"/>
          <a:stretch>
            <a:fillRect/>
          </a:stretch>
        </p:blipFill>
        <p:spPr bwMode="auto">
          <a:xfrm>
            <a:off x="468313" y="1489075"/>
            <a:ext cx="8345487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403350" y="5734050"/>
            <a:ext cx="6624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/>
              <a:t>D90M</a:t>
            </a:r>
            <a:r>
              <a:rPr lang="zh-CN" altLang="en-US" sz="2800"/>
              <a:t>非金属激光切割机工作原理示意图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337</TotalTime>
  <Words>1214</Words>
  <Application>Microsoft Office PowerPoint</Application>
  <PresentationFormat>全屏显示(4:3)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演示文稿设计模板</vt:lpstr>
      </vt:variant>
      <vt:variant>
        <vt:i4>11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Franklin Gothic Medium</vt:lpstr>
      <vt:lpstr>微软雅黑</vt:lpstr>
      <vt:lpstr>Franklin Gothic Book</vt:lpstr>
      <vt:lpstr>黑体</vt:lpstr>
      <vt:lpstr>Wingdings 2</vt:lpstr>
      <vt:lpstr>Calibri</vt:lpstr>
      <vt:lpstr>华文楷体</vt:lpstr>
      <vt:lpstr>暗香扑面</vt:lpstr>
      <vt:lpstr>暗香扑面</vt:lpstr>
      <vt:lpstr>暗香扑面</vt:lpstr>
      <vt:lpstr>暗香扑面</vt:lpstr>
      <vt:lpstr>暗香扑面</vt:lpstr>
      <vt:lpstr>暗香扑面</vt:lpstr>
      <vt:lpstr>暗香扑面</vt:lpstr>
      <vt:lpstr>暗香扑面</vt:lpstr>
      <vt:lpstr>暗香扑面</vt:lpstr>
      <vt:lpstr>暗香扑面</vt:lpstr>
      <vt:lpstr>暗香扑面</vt:lpstr>
      <vt:lpstr>激  光  加  工</vt:lpstr>
      <vt:lpstr>1、激光的概述</vt:lpstr>
      <vt:lpstr>2、激光的原理</vt:lpstr>
      <vt:lpstr>4、激光产生的必要条件（要素）</vt:lpstr>
      <vt:lpstr>6、激光的传导方式</vt:lpstr>
      <vt:lpstr>二、非金属激光切割机（D90M）</vt:lpstr>
      <vt:lpstr>幻灯片 7</vt:lpstr>
      <vt:lpstr>幻灯片 8</vt:lpstr>
      <vt:lpstr>幻灯片 9</vt:lpstr>
      <vt:lpstr>幻灯片 10</vt:lpstr>
      <vt:lpstr>幻灯片 11</vt:lpstr>
      <vt:lpstr>三、附    录</vt:lpstr>
      <vt:lpstr>幻灯片 13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激  光  加  工</dc:title>
  <dc:creator>Administrator</dc:creator>
  <cp:lastModifiedBy>User</cp:lastModifiedBy>
  <cp:revision>63</cp:revision>
  <dcterms:created xsi:type="dcterms:W3CDTF">2018-07-03T00:46:00Z</dcterms:created>
  <dcterms:modified xsi:type="dcterms:W3CDTF">2007-01-01T00:12:18Z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